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24384000" cy="13716000"/>
  <p:notesSz cx="6858000" cy="9144000"/>
  <p:embeddedFontLst>
    <p:embeddedFont>
      <p:font typeface="Montserrat Bold" pitchFamily="2" charset="77"/>
      <p:bold r:id="rId12"/>
      <p:italic r:id="rId13"/>
      <p:boldItalic r:id="rId14"/>
    </p:embeddedFont>
    <p:embeddedFont>
      <p:font typeface="Montserrat Medium" pitchFamily="2" charset="77"/>
      <p:regular r:id="rId15"/>
      <p:italic r:id="rId16"/>
    </p:embeddedFont>
    <p:embeddedFont>
      <p:font typeface="Montserrat-BoldItalic" pitchFamily="2" charset="77"/>
      <p:bold r:id="rId17"/>
      <p:italic r:id="rId18"/>
      <p:boldItalic r:id="rId19"/>
    </p:embeddedFont>
    <p:embeddedFont>
      <p:font typeface="Montserrat-Italic" pitchFamily="2" charset="77"/>
      <p:italic r:id="rId20"/>
    </p:embeddedFont>
    <p:embeddedFont>
      <p:font typeface="Tw Cen MT" panose="020B0602020104020603" pitchFamily="34" charset="77"/>
      <p:regular r:id="rId21"/>
      <p:bold r:id="rId22"/>
      <p:italic r:id="rId23"/>
      <p:boldItalic r:id="rId24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956"/>
    <p:restoredTop sz="94694"/>
  </p:normalViewPr>
  <p:slideViewPr>
    <p:cSldViewPr snapToGrid="0" snapToObjects="1">
      <p:cViewPr varScale="1">
        <p:scale>
          <a:sx n="60" d="100"/>
          <a:sy n="60" d="100"/>
        </p:scale>
        <p:origin x="141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heme" Target="theme/theme1.xml"/></Relationships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4833937" y="7090171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4833937" y="8947546"/>
            <a:ext cx="14716126" cy="64770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4833937" y="5997575"/>
            <a:ext cx="14716126" cy="863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6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3047999" y="0"/>
            <a:ext cx="18288001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sz="half" idx="13"/>
          </p:nvPr>
        </p:nvSpPr>
        <p:spPr>
          <a:xfrm>
            <a:off x="5334000" y="946546"/>
            <a:ext cx="13716001" cy="830461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4833937" y="11465718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12495609" y="892968"/>
            <a:ext cx="7500938" cy="1155501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4387453" y="6643687"/>
            <a:ext cx="7500938" cy="5786438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quarter" idx="13"/>
          </p:nvPr>
        </p:nvSpPr>
        <p:spPr>
          <a:xfrm>
            <a:off x="12495609" y="3643312"/>
            <a:ext cx="7500938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quarter" idx="1"/>
          </p:nvPr>
        </p:nvSpPr>
        <p:spPr>
          <a:xfrm>
            <a:off x="4387453" y="3643312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4500"/>
              </a:spcBef>
              <a:defRPr sz="3800"/>
            </a:lvl1pPr>
            <a:lvl2pPr marL="808264" indent="-465364">
              <a:spcBef>
                <a:spcPts val="4500"/>
              </a:spcBef>
              <a:defRPr sz="3800"/>
            </a:lvl2pPr>
            <a:lvl3pPr marL="1151164" indent="-465364">
              <a:spcBef>
                <a:spcPts val="4500"/>
              </a:spcBef>
              <a:defRPr sz="3800"/>
            </a:lvl3pPr>
            <a:lvl4pPr marL="1494064" indent="-465364">
              <a:spcBef>
                <a:spcPts val="4500"/>
              </a:spcBef>
              <a:defRPr sz="3800"/>
            </a:lvl4pPr>
            <a:lvl5pPr marL="1836964" indent="-465364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3076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12495609" y="7161609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12495609" y="1250156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4387453" y="1250156"/>
            <a:ext cx="7500938" cy="1121568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4387453" y="3643312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2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11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055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500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944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389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833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278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722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167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esignthinkmakebreakrepeat.com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56B35B3-903B-6D4D-A988-6421985B6642}"/>
              </a:ext>
            </a:extLst>
          </p:cNvPr>
          <p:cNvGrpSpPr/>
          <p:nvPr/>
        </p:nvGrpSpPr>
        <p:grpSpPr>
          <a:xfrm>
            <a:off x="-22552" y="-46537"/>
            <a:ext cx="24442002" cy="13155390"/>
            <a:chOff x="-22552" y="-46537"/>
            <a:chExt cx="24442002" cy="13155390"/>
          </a:xfrm>
        </p:grpSpPr>
        <p:pic>
          <p:nvPicPr>
            <p:cNvPr id="119" name="Research visualisation.jpeg"/>
            <p:cNvPicPr>
              <a:picLocks noChangeAspect="1"/>
            </p:cNvPicPr>
            <p:nvPr/>
          </p:nvPicPr>
          <p:blipFill>
            <a:blip r:embed="rId2"/>
            <a:srcRect t="17133" b="17133"/>
            <a:stretch>
              <a:fillRect/>
            </a:stretch>
          </p:blipFill>
          <p:spPr>
            <a:xfrm>
              <a:off x="-22552" y="318"/>
              <a:ext cx="24419839" cy="1133688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20" name="Shape 120"/>
            <p:cNvSpPr/>
            <p:nvPr/>
          </p:nvSpPr>
          <p:spPr>
            <a:xfrm>
              <a:off x="585599" y="11962671"/>
              <a:ext cx="7244729" cy="1019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l">
                <a:defRPr sz="57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>
                  <a:solidFill>
                    <a:srgbClr val="EE5150"/>
                  </a:solidFill>
                </a:rPr>
                <a:t>TURN TO: </a:t>
              </a:r>
              <a:r>
                <a:t>Page 106</a:t>
              </a:r>
            </a:p>
          </p:txBody>
        </p:sp>
        <p:sp>
          <p:nvSpPr>
            <p:cNvPr id="121" name="Shape 121"/>
            <p:cNvSpPr/>
            <p:nvPr/>
          </p:nvSpPr>
          <p:spPr>
            <a:xfrm>
              <a:off x="-11196" y="-46537"/>
              <a:ext cx="24406392" cy="11221231"/>
            </a:xfrm>
            <a:prstGeom prst="rect">
              <a:avLst/>
            </a:prstGeom>
            <a:solidFill>
              <a:srgbClr val="000000">
                <a:alpha val="39844"/>
              </a:srgbClr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>
              <a:off x="13058" y="11257466"/>
              <a:ext cx="24406392" cy="1"/>
            </a:xfrm>
            <a:prstGeom prst="line">
              <a:avLst/>
            </a:prstGeom>
            <a:ln w="203200">
              <a:solidFill>
                <a:srgbClr val="FF283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>
              <a:off x="18924460" y="12661177"/>
              <a:ext cx="4940174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Image Attribution: Matthew Fehlberg</a:t>
              </a:r>
            </a:p>
          </p:txBody>
        </p:sp>
        <p:sp>
          <p:nvSpPr>
            <p:cNvPr id="124" name="Shape 124"/>
            <p:cNvSpPr/>
            <p:nvPr/>
          </p:nvSpPr>
          <p:spPr>
            <a:xfrm>
              <a:off x="-11907" y="1730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 rot="5400000">
              <a:off x="15518519" y="2255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6" name="Shape 126"/>
            <p:cNvSpPr/>
            <p:nvPr/>
          </p:nvSpPr>
          <p:spPr>
            <a:xfrm>
              <a:off x="643885" y="1025740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Research</a:t>
              </a:r>
            </a:p>
          </p:txBody>
        </p:sp>
        <p:sp>
          <p:nvSpPr>
            <p:cNvPr id="127" name="Shape 127"/>
            <p:cNvSpPr/>
            <p:nvPr/>
          </p:nvSpPr>
          <p:spPr>
            <a:xfrm>
              <a:off x="1205292" y="7275075"/>
              <a:ext cx="11553466" cy="2073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/>
            <a:p>
              <a:pPr algn="l">
                <a:defRPr sz="5700" i="1">
                  <a:solidFill>
                    <a:srgbClr val="FFFFFF"/>
                  </a:solidFill>
                  <a:latin typeface="Palatino"/>
                  <a:ea typeface="Palatino"/>
                  <a:cs typeface="Palatino"/>
                  <a:sym typeface="Palatino"/>
                </a:defRPr>
              </a:pPr>
              <a:r>
                <a:t>Giving your research pride of place</a:t>
              </a:r>
            </a:p>
            <a:p>
              <a:pPr algn="l">
                <a:defRPr sz="5700" i="1">
                  <a:solidFill>
                    <a:srgbClr val="FFFFFF"/>
                  </a:solidFill>
                  <a:latin typeface="Palatino"/>
                  <a:ea typeface="Palatino"/>
                  <a:cs typeface="Palatino"/>
                  <a:sym typeface="Palatino"/>
                </a:defRPr>
              </a:pPr>
              <a:r>
                <a:t>on the wall</a:t>
              </a:r>
            </a:p>
          </p:txBody>
        </p:sp>
        <p:sp>
          <p:nvSpPr>
            <p:cNvPr id="128" name="Shape 128"/>
            <p:cNvSpPr/>
            <p:nvPr/>
          </p:nvSpPr>
          <p:spPr>
            <a:xfrm>
              <a:off x="8240" y="4495128"/>
              <a:ext cx="14565925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29" name="Shape 129"/>
            <p:cNvSpPr/>
            <p:nvPr/>
          </p:nvSpPr>
          <p:spPr>
            <a:xfrm rot="5400000">
              <a:off x="14033484" y="5020288"/>
              <a:ext cx="2321716" cy="12713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697104" y="3748315"/>
              <a:ext cx="14141026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6000" b="0" spc="-319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Visualization</a:t>
              </a:r>
            </a:p>
          </p:txBody>
        </p:sp>
      </p:grp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51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94A6182-15C7-9849-934E-4E3C5EF2548C}"/>
              </a:ext>
            </a:extLst>
          </p:cNvPr>
          <p:cNvGrpSpPr/>
          <p:nvPr/>
        </p:nvGrpSpPr>
        <p:grpSpPr>
          <a:xfrm>
            <a:off x="-254236" y="-375470"/>
            <a:ext cx="24118870" cy="13484323"/>
            <a:chOff x="-254236" y="-375470"/>
            <a:chExt cx="24118870" cy="13484323"/>
          </a:xfrm>
        </p:grpSpPr>
        <p:sp>
          <p:nvSpPr>
            <p:cNvPr id="132" name="Shape 132"/>
            <p:cNvSpPr/>
            <p:nvPr/>
          </p:nvSpPr>
          <p:spPr>
            <a:xfrm>
              <a:off x="5037" y="-375470"/>
              <a:ext cx="17058978" cy="5562601"/>
            </a:xfrm>
            <a:prstGeom prst="rect">
              <a:avLst/>
            </a:prstGeom>
            <a:solidFill>
              <a:srgbClr val="FFFFFF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33" name="Shape 133"/>
            <p:cNvSpPr/>
            <p:nvPr/>
          </p:nvSpPr>
          <p:spPr>
            <a:xfrm rot="5400000">
              <a:off x="15628357" y="1429342"/>
              <a:ext cx="5169185" cy="22824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4" name="Shape 134"/>
            <p:cNvSpPr/>
            <p:nvPr/>
          </p:nvSpPr>
          <p:spPr>
            <a:xfrm>
              <a:off x="-254236" y="108340"/>
              <a:ext cx="18411876" cy="492442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defRPr sz="16000" b="0" spc="-319">
                  <a:solidFill>
                    <a:srgbClr val="EE5150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Research</a:t>
              </a:r>
              <a:r>
                <a:rPr lang="en-AU" dirty="0"/>
                <a:t> 	</a:t>
              </a:r>
              <a:r>
                <a:rPr dirty="0" err="1"/>
                <a:t>Visualisation</a:t>
              </a:r>
              <a:endParaRPr dirty="0"/>
            </a:p>
          </p:txBody>
        </p:sp>
        <p:sp>
          <p:nvSpPr>
            <p:cNvPr id="135" name="Shape 135"/>
            <p:cNvSpPr/>
            <p:nvPr/>
          </p:nvSpPr>
          <p:spPr>
            <a:xfrm>
              <a:off x="18745136" y="12661177"/>
              <a:ext cx="5119498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>
                  <a:solidFill>
                    <a:srgbClr val="FFFFFF"/>
                  </a:solidFill>
                </a:rPr>
                <a:t>Image Attribution: Lorum ipsum dolor</a:t>
              </a:r>
              <a:r>
                <a:t> </a:t>
              </a:r>
            </a:p>
          </p:txBody>
        </p:sp>
      </p:grpSp>
      <p:sp>
        <p:nvSpPr>
          <p:cNvPr id="136" name="Shape 136"/>
          <p:cNvSpPr/>
          <p:nvPr/>
        </p:nvSpPr>
        <p:spPr>
          <a:xfrm>
            <a:off x="688027" y="5976336"/>
            <a:ext cx="3419298" cy="981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457200">
              <a:lnSpc>
                <a:spcPts val="7500"/>
              </a:lnSpc>
              <a:defRPr sz="5400" b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r>
              <a:t>Example: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/>
          <p:nvPr/>
        </p:nvSpPr>
        <p:spPr>
          <a:xfrm>
            <a:off x="540163" y="10442288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152" name="Shape 152"/>
          <p:cNvSpPr/>
          <p:nvPr/>
        </p:nvSpPr>
        <p:spPr>
          <a:xfrm>
            <a:off x="5905190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153" name="Shape 153"/>
          <p:cNvSpPr/>
          <p:nvPr/>
        </p:nvSpPr>
        <p:spPr>
          <a:xfrm>
            <a:off x="20560482" y="10442288"/>
            <a:ext cx="2554258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154" name="Shape 154"/>
          <p:cNvSpPr/>
          <p:nvPr/>
        </p:nvSpPr>
        <p:spPr>
          <a:xfrm>
            <a:off x="153602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162" name="Shape 162"/>
          <p:cNvSpPr/>
          <p:nvPr/>
        </p:nvSpPr>
        <p:spPr>
          <a:xfrm>
            <a:off x="10865222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2A8A9A2-147A-C942-B7C2-D087EFC29089}"/>
              </a:ext>
            </a:extLst>
          </p:cNvPr>
          <p:cNvGrpSpPr/>
          <p:nvPr/>
        </p:nvGrpSpPr>
        <p:grpSpPr>
          <a:xfrm>
            <a:off x="-11907" y="-269703"/>
            <a:ext cx="24474866" cy="13378556"/>
            <a:chOff x="-11907" y="-269703"/>
            <a:chExt cx="24474866" cy="13378556"/>
          </a:xfrm>
        </p:grpSpPr>
        <p:pic>
          <p:nvPicPr>
            <p:cNvPr id="138" name="Research visualisation.jpeg"/>
            <p:cNvPicPr>
              <a:picLocks noChangeAspect="1"/>
            </p:cNvPicPr>
            <p:nvPr/>
          </p:nvPicPr>
          <p:blipFill>
            <a:blip r:embed="rId2"/>
            <a:srcRect t="28515" b="28515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39" name="Shape 139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0" name="Shape 140"/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1" name="Shape 141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106</a:t>
              </a:r>
            </a:p>
          </p:txBody>
        </p:sp>
        <p:sp>
          <p:nvSpPr>
            <p:cNvPr id="143" name="Shape 143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create a communicative research visualisation using a set of data as inspiration. Focus on your own design problem, or follow the ‘Museum Visitor Experience’ brief (p.142). </a:t>
              </a:r>
            </a:p>
          </p:txBody>
        </p:sp>
        <p:sp>
          <p:nvSpPr>
            <p:cNvPr id="144" name="Shape 144"/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>
              <a:off x="19353336" y="3484608"/>
              <a:ext cx="4868546" cy="1730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Pencils, coloured pens,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A3 paper,  </a:t>
              </a:r>
              <a:endParaRPr sz="1200" b="1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147" name="Shape 147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49" name="Shape 149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50" name="Shape 150"/>
            <p:cNvSpPr/>
            <p:nvPr/>
          </p:nvSpPr>
          <p:spPr>
            <a:xfrm>
              <a:off x="6438245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55" name="Shape 155"/>
            <p:cNvSpPr/>
            <p:nvPr/>
          </p:nvSpPr>
          <p:spPr>
            <a:xfrm>
              <a:off x="-11907" y="460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56" name="Shape 156"/>
            <p:cNvSpPr/>
            <p:nvPr/>
          </p:nvSpPr>
          <p:spPr>
            <a:xfrm rot="5400000">
              <a:off x="15518519" y="985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57" name="Shape 157"/>
            <p:cNvSpPr/>
            <p:nvPr/>
          </p:nvSpPr>
          <p:spPr>
            <a:xfrm>
              <a:off x="504899" y="-269703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Research</a:t>
              </a:r>
            </a:p>
          </p:txBody>
        </p:sp>
        <p:sp>
          <p:nvSpPr>
            <p:cNvPr id="158" name="Shape 158"/>
            <p:cNvSpPr/>
            <p:nvPr/>
          </p:nvSpPr>
          <p:spPr>
            <a:xfrm>
              <a:off x="8240" y="3225128"/>
              <a:ext cx="14141028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59" name="Shape 159"/>
            <p:cNvSpPr/>
            <p:nvPr/>
          </p:nvSpPr>
          <p:spPr>
            <a:xfrm rot="5400000">
              <a:off x="13608000" y="3750289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60" name="Shape 160"/>
            <p:cNvSpPr/>
            <p:nvPr/>
          </p:nvSpPr>
          <p:spPr>
            <a:xfrm>
              <a:off x="504899" y="2454935"/>
              <a:ext cx="13859010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6000" b="0" spc="-319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 err="1"/>
                <a:t>Visualisation</a:t>
              </a:r>
              <a:endParaRPr dirty="0"/>
            </a:p>
          </p:txBody>
        </p:sp>
        <p:sp>
          <p:nvSpPr>
            <p:cNvPr id="161" name="Shape 161"/>
            <p:cNvSpPr/>
            <p:nvPr/>
          </p:nvSpPr>
          <p:spPr>
            <a:xfrm>
              <a:off x="1139827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63" name="Shape 163"/>
            <p:cNvSpPr/>
            <p:nvPr/>
          </p:nvSpPr>
          <p:spPr>
            <a:xfrm>
              <a:off x="16358308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64" name="Shape 164"/>
            <p:cNvSpPr/>
            <p:nvPr/>
          </p:nvSpPr>
          <p:spPr>
            <a:xfrm>
              <a:off x="18924460" y="12661177"/>
              <a:ext cx="4940174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Image Attribution: Matthew Fehlberg</a:t>
              </a:r>
            </a:p>
          </p:txBody>
        </p:sp>
      </p:grpSp>
      <p:sp>
        <p:nvSpPr>
          <p:cNvPr id="165" name="Shape 165"/>
          <p:cNvSpPr/>
          <p:nvPr/>
        </p:nvSpPr>
        <p:spPr>
          <a:xfrm>
            <a:off x="15825252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/>
          <p:nvPr/>
        </p:nvSpPr>
        <p:spPr>
          <a:xfrm>
            <a:off x="540163" y="10442288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181" name="Shape 181"/>
          <p:cNvSpPr/>
          <p:nvPr/>
        </p:nvSpPr>
        <p:spPr>
          <a:xfrm>
            <a:off x="5905190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182" name="Shape 182"/>
          <p:cNvSpPr/>
          <p:nvPr/>
        </p:nvSpPr>
        <p:spPr>
          <a:xfrm>
            <a:off x="20560482" y="10442288"/>
            <a:ext cx="2554258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183" name="Shape 183"/>
          <p:cNvSpPr/>
          <p:nvPr/>
        </p:nvSpPr>
        <p:spPr>
          <a:xfrm>
            <a:off x="5113634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191" name="Shape 191"/>
          <p:cNvSpPr/>
          <p:nvPr/>
        </p:nvSpPr>
        <p:spPr>
          <a:xfrm>
            <a:off x="10865222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194" name="Shape 194"/>
          <p:cNvSpPr/>
          <p:nvPr/>
        </p:nvSpPr>
        <p:spPr>
          <a:xfrm>
            <a:off x="15825252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DD6CA39-6913-E045-AF69-549E709D8B7F}"/>
              </a:ext>
            </a:extLst>
          </p:cNvPr>
          <p:cNvGrpSpPr/>
          <p:nvPr/>
        </p:nvGrpSpPr>
        <p:grpSpPr>
          <a:xfrm>
            <a:off x="-11907" y="-269703"/>
            <a:ext cx="24474866" cy="13378556"/>
            <a:chOff x="-11907" y="-269703"/>
            <a:chExt cx="24474866" cy="13378556"/>
          </a:xfrm>
        </p:grpSpPr>
        <p:pic>
          <p:nvPicPr>
            <p:cNvPr id="167" name="Research visualisation.jpeg"/>
            <p:cNvPicPr>
              <a:picLocks noChangeAspect="1"/>
            </p:cNvPicPr>
            <p:nvPr/>
          </p:nvPicPr>
          <p:blipFill>
            <a:blip r:embed="rId2"/>
            <a:srcRect t="28515" b="28515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68" name="Shape 168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0" name="Shape 170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2" name="Shape 172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create a communicative research visualisation using a set of data as inspiration. Focus on your own design problem, or follow the ‘Museum Visitor Experience’ brief (p.142). </a:t>
              </a:r>
            </a:p>
          </p:txBody>
        </p:sp>
        <p:sp>
          <p:nvSpPr>
            <p:cNvPr id="174" name="Shape 174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75" name="Shape 175"/>
            <p:cNvSpPr/>
            <p:nvPr/>
          </p:nvSpPr>
          <p:spPr>
            <a:xfrm>
              <a:off x="19353336" y="3484608"/>
              <a:ext cx="4868546" cy="1730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Pencils, coloured pens,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A3 paper,  </a:t>
              </a:r>
              <a:endParaRPr sz="1200" b="1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176" name="Shape 176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7" name="Shape 177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78" name="Shape 178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79" name="Shape 179"/>
            <p:cNvSpPr/>
            <p:nvPr/>
          </p:nvSpPr>
          <p:spPr>
            <a:xfrm>
              <a:off x="6438245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84" name="Shape 184"/>
            <p:cNvSpPr/>
            <p:nvPr/>
          </p:nvSpPr>
          <p:spPr>
            <a:xfrm>
              <a:off x="-11907" y="460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85" name="Shape 185"/>
            <p:cNvSpPr/>
            <p:nvPr/>
          </p:nvSpPr>
          <p:spPr>
            <a:xfrm rot="5400000">
              <a:off x="15518519" y="985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87" name="Shape 187"/>
            <p:cNvSpPr/>
            <p:nvPr/>
          </p:nvSpPr>
          <p:spPr>
            <a:xfrm>
              <a:off x="8240" y="3225128"/>
              <a:ext cx="14141028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90" name="Shape 190"/>
            <p:cNvSpPr/>
            <p:nvPr/>
          </p:nvSpPr>
          <p:spPr>
            <a:xfrm>
              <a:off x="1139827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92" name="Shape 192"/>
            <p:cNvSpPr/>
            <p:nvPr/>
          </p:nvSpPr>
          <p:spPr>
            <a:xfrm>
              <a:off x="16358308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93" name="Shape 193"/>
            <p:cNvSpPr/>
            <p:nvPr/>
          </p:nvSpPr>
          <p:spPr>
            <a:xfrm>
              <a:off x="18924460" y="12661177"/>
              <a:ext cx="4940174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Image Attribution: Matthew Fehlberg</a:t>
              </a:r>
            </a:p>
          </p:txBody>
        </p:sp>
        <p:sp>
          <p:nvSpPr>
            <p:cNvPr id="30" name="Shape 140">
              <a:extLst>
                <a:ext uri="{FF2B5EF4-FFF2-40B4-BE49-F238E27FC236}">
                  <a16:creationId xmlns:a16="http://schemas.microsoft.com/office/drawing/2014/main" id="{D58579DC-50E8-B444-82D8-3E071040732D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" name="Shape 142">
              <a:extLst>
                <a:ext uri="{FF2B5EF4-FFF2-40B4-BE49-F238E27FC236}">
                  <a16:creationId xmlns:a16="http://schemas.microsoft.com/office/drawing/2014/main" id="{9711EFF9-C351-6640-8AF0-9E9276CDC1A7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106</a:t>
              </a:r>
            </a:p>
          </p:txBody>
        </p:sp>
        <p:sp>
          <p:nvSpPr>
            <p:cNvPr id="32" name="Shape 144">
              <a:extLst>
                <a:ext uri="{FF2B5EF4-FFF2-40B4-BE49-F238E27FC236}">
                  <a16:creationId xmlns:a16="http://schemas.microsoft.com/office/drawing/2014/main" id="{7BE05C14-7631-4B40-B0D2-57E282DFB5AB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" name="Shape 157">
              <a:extLst>
                <a:ext uri="{FF2B5EF4-FFF2-40B4-BE49-F238E27FC236}">
                  <a16:creationId xmlns:a16="http://schemas.microsoft.com/office/drawing/2014/main" id="{E13FA70C-CC6D-C742-83D5-39CBE633C724}"/>
                </a:ext>
              </a:extLst>
            </p:cNvPr>
            <p:cNvSpPr/>
            <p:nvPr/>
          </p:nvSpPr>
          <p:spPr>
            <a:xfrm>
              <a:off x="504899" y="-269703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Research</a:t>
              </a:r>
            </a:p>
          </p:txBody>
        </p:sp>
        <p:sp>
          <p:nvSpPr>
            <p:cNvPr id="34" name="Shape 159">
              <a:extLst>
                <a:ext uri="{FF2B5EF4-FFF2-40B4-BE49-F238E27FC236}">
                  <a16:creationId xmlns:a16="http://schemas.microsoft.com/office/drawing/2014/main" id="{14CEBA41-41D4-2B42-A6BE-A3A8C73EE130}"/>
                </a:ext>
              </a:extLst>
            </p:cNvPr>
            <p:cNvSpPr/>
            <p:nvPr/>
          </p:nvSpPr>
          <p:spPr>
            <a:xfrm rot="5400000">
              <a:off x="13608000" y="3750289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" name="Shape 160">
              <a:extLst>
                <a:ext uri="{FF2B5EF4-FFF2-40B4-BE49-F238E27FC236}">
                  <a16:creationId xmlns:a16="http://schemas.microsoft.com/office/drawing/2014/main" id="{7F185CD0-618E-704C-8E4C-53E3EB91B142}"/>
                </a:ext>
              </a:extLst>
            </p:cNvPr>
            <p:cNvSpPr/>
            <p:nvPr/>
          </p:nvSpPr>
          <p:spPr>
            <a:xfrm>
              <a:off x="504899" y="2454935"/>
              <a:ext cx="13859010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6000" b="0" spc="-319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 err="1"/>
                <a:t>Visualisation</a:t>
              </a:r>
              <a:endParaRPr dirty="0"/>
            </a:p>
          </p:txBody>
        </p:sp>
      </p:grp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/>
          <p:nvPr/>
        </p:nvSpPr>
        <p:spPr>
          <a:xfrm>
            <a:off x="540163" y="10442288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10" name="Shape 210"/>
          <p:cNvSpPr/>
          <p:nvPr/>
        </p:nvSpPr>
        <p:spPr>
          <a:xfrm>
            <a:off x="5905190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211" name="Shape 211"/>
          <p:cNvSpPr/>
          <p:nvPr/>
        </p:nvSpPr>
        <p:spPr>
          <a:xfrm>
            <a:off x="20560482" y="10442288"/>
            <a:ext cx="2554258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12" name="Shape 212"/>
          <p:cNvSpPr/>
          <p:nvPr/>
        </p:nvSpPr>
        <p:spPr>
          <a:xfrm>
            <a:off x="10073665" y="11163560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220" name="Shape 220"/>
          <p:cNvSpPr/>
          <p:nvPr/>
        </p:nvSpPr>
        <p:spPr>
          <a:xfrm>
            <a:off x="10865222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23" name="Shape 223"/>
          <p:cNvSpPr/>
          <p:nvPr/>
        </p:nvSpPr>
        <p:spPr>
          <a:xfrm>
            <a:off x="15825252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2E7613E-0EE5-474E-BB39-41B76D332CB1}"/>
              </a:ext>
            </a:extLst>
          </p:cNvPr>
          <p:cNvGrpSpPr/>
          <p:nvPr/>
        </p:nvGrpSpPr>
        <p:grpSpPr>
          <a:xfrm>
            <a:off x="-11907" y="-269703"/>
            <a:ext cx="24474866" cy="13378556"/>
            <a:chOff x="-11907" y="-269703"/>
            <a:chExt cx="24474866" cy="13378556"/>
          </a:xfrm>
        </p:grpSpPr>
        <p:pic>
          <p:nvPicPr>
            <p:cNvPr id="196" name="Research visualisation.jpeg"/>
            <p:cNvPicPr>
              <a:picLocks noChangeAspect="1"/>
            </p:cNvPicPr>
            <p:nvPr/>
          </p:nvPicPr>
          <p:blipFill>
            <a:blip r:embed="rId2"/>
            <a:srcRect t="28515" b="28515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97" name="Shape 197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99" name="Shape 199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1" name="Shape 201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create a communicative research visualisation using a set of data as inspiration. Focus on your own design problem, or follow the ‘Museum Visitor Experience’ brief (p.142). </a:t>
              </a:r>
            </a:p>
          </p:txBody>
        </p:sp>
        <p:sp>
          <p:nvSpPr>
            <p:cNvPr id="203" name="Shape 203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04" name="Shape 204"/>
            <p:cNvSpPr/>
            <p:nvPr/>
          </p:nvSpPr>
          <p:spPr>
            <a:xfrm>
              <a:off x="19353336" y="3484608"/>
              <a:ext cx="4868546" cy="1730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Pencils, coloured pens,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A3 paper,  </a:t>
              </a:r>
              <a:endParaRPr sz="1200" b="1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205" name="Shape 205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6" name="Shape 206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07" name="Shape 207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08" name="Shape 208"/>
            <p:cNvSpPr/>
            <p:nvPr/>
          </p:nvSpPr>
          <p:spPr>
            <a:xfrm>
              <a:off x="6438245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13" name="Shape 213"/>
            <p:cNvSpPr/>
            <p:nvPr/>
          </p:nvSpPr>
          <p:spPr>
            <a:xfrm>
              <a:off x="-11907" y="460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14" name="Shape 214"/>
            <p:cNvSpPr/>
            <p:nvPr/>
          </p:nvSpPr>
          <p:spPr>
            <a:xfrm rot="5400000">
              <a:off x="15518519" y="985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16" name="Shape 216"/>
            <p:cNvSpPr/>
            <p:nvPr/>
          </p:nvSpPr>
          <p:spPr>
            <a:xfrm>
              <a:off x="8240" y="3225128"/>
              <a:ext cx="14141028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19" name="Shape 219"/>
            <p:cNvSpPr/>
            <p:nvPr/>
          </p:nvSpPr>
          <p:spPr>
            <a:xfrm>
              <a:off x="11398277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21" name="Shape 221"/>
            <p:cNvSpPr/>
            <p:nvPr/>
          </p:nvSpPr>
          <p:spPr>
            <a:xfrm>
              <a:off x="16358308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22" name="Shape 222"/>
            <p:cNvSpPr/>
            <p:nvPr/>
          </p:nvSpPr>
          <p:spPr>
            <a:xfrm>
              <a:off x="18924460" y="12661177"/>
              <a:ext cx="4940174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Image Attribution: Matthew Fehlberg</a:t>
              </a:r>
            </a:p>
          </p:txBody>
        </p:sp>
        <p:sp>
          <p:nvSpPr>
            <p:cNvPr id="30" name="Shape 140">
              <a:extLst>
                <a:ext uri="{FF2B5EF4-FFF2-40B4-BE49-F238E27FC236}">
                  <a16:creationId xmlns:a16="http://schemas.microsoft.com/office/drawing/2014/main" id="{1C53D3D5-CF04-0241-8F29-82F01BDFB2D4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" name="Shape 142">
              <a:extLst>
                <a:ext uri="{FF2B5EF4-FFF2-40B4-BE49-F238E27FC236}">
                  <a16:creationId xmlns:a16="http://schemas.microsoft.com/office/drawing/2014/main" id="{251C3F9D-8B9E-D147-A98B-2F911A6B7D4D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106</a:t>
              </a:r>
            </a:p>
          </p:txBody>
        </p:sp>
        <p:sp>
          <p:nvSpPr>
            <p:cNvPr id="32" name="Shape 144">
              <a:extLst>
                <a:ext uri="{FF2B5EF4-FFF2-40B4-BE49-F238E27FC236}">
                  <a16:creationId xmlns:a16="http://schemas.microsoft.com/office/drawing/2014/main" id="{71B8E41F-15A0-274B-98F3-8AE8DD5CE5B9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" name="Shape 157">
              <a:extLst>
                <a:ext uri="{FF2B5EF4-FFF2-40B4-BE49-F238E27FC236}">
                  <a16:creationId xmlns:a16="http://schemas.microsoft.com/office/drawing/2014/main" id="{EBD5A750-26B3-6F41-B5FE-C360FD5B0E53}"/>
                </a:ext>
              </a:extLst>
            </p:cNvPr>
            <p:cNvSpPr/>
            <p:nvPr/>
          </p:nvSpPr>
          <p:spPr>
            <a:xfrm>
              <a:off x="504899" y="-269703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Research</a:t>
              </a:r>
            </a:p>
          </p:txBody>
        </p:sp>
        <p:sp>
          <p:nvSpPr>
            <p:cNvPr id="34" name="Shape 159">
              <a:extLst>
                <a:ext uri="{FF2B5EF4-FFF2-40B4-BE49-F238E27FC236}">
                  <a16:creationId xmlns:a16="http://schemas.microsoft.com/office/drawing/2014/main" id="{B1E85C38-AC06-DC4F-AFD6-312F56831AA7}"/>
                </a:ext>
              </a:extLst>
            </p:cNvPr>
            <p:cNvSpPr/>
            <p:nvPr/>
          </p:nvSpPr>
          <p:spPr>
            <a:xfrm rot="5400000">
              <a:off x="13608000" y="3750289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" name="Shape 160">
              <a:extLst>
                <a:ext uri="{FF2B5EF4-FFF2-40B4-BE49-F238E27FC236}">
                  <a16:creationId xmlns:a16="http://schemas.microsoft.com/office/drawing/2014/main" id="{B19E195A-5AE9-8748-89AA-B2165EC9830E}"/>
                </a:ext>
              </a:extLst>
            </p:cNvPr>
            <p:cNvSpPr/>
            <p:nvPr/>
          </p:nvSpPr>
          <p:spPr>
            <a:xfrm>
              <a:off x="504899" y="2454935"/>
              <a:ext cx="13859010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6000" b="0" spc="-319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 err="1"/>
                <a:t>Visualisation</a:t>
              </a:r>
              <a:endParaRPr dirty="0"/>
            </a:p>
          </p:txBody>
        </p:sp>
      </p:grp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/>
          <p:nvPr/>
        </p:nvSpPr>
        <p:spPr>
          <a:xfrm>
            <a:off x="540163" y="10442288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39" name="Shape 239"/>
          <p:cNvSpPr/>
          <p:nvPr/>
        </p:nvSpPr>
        <p:spPr>
          <a:xfrm>
            <a:off x="5905190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240" name="Shape 240"/>
          <p:cNvSpPr/>
          <p:nvPr/>
        </p:nvSpPr>
        <p:spPr>
          <a:xfrm>
            <a:off x="20560482" y="10442288"/>
            <a:ext cx="2554258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41" name="Shape 241"/>
          <p:cNvSpPr/>
          <p:nvPr/>
        </p:nvSpPr>
        <p:spPr>
          <a:xfrm>
            <a:off x="15033697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249" name="Shape 249"/>
          <p:cNvSpPr/>
          <p:nvPr/>
        </p:nvSpPr>
        <p:spPr>
          <a:xfrm>
            <a:off x="10865222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52" name="Shape 252"/>
          <p:cNvSpPr/>
          <p:nvPr/>
        </p:nvSpPr>
        <p:spPr>
          <a:xfrm>
            <a:off x="15825252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33E927C-560E-9340-8BF0-66C2BFC2351D}"/>
              </a:ext>
            </a:extLst>
          </p:cNvPr>
          <p:cNvGrpSpPr/>
          <p:nvPr/>
        </p:nvGrpSpPr>
        <p:grpSpPr>
          <a:xfrm>
            <a:off x="-11907" y="-269703"/>
            <a:ext cx="24474866" cy="13378556"/>
            <a:chOff x="-11907" y="-269703"/>
            <a:chExt cx="24474866" cy="13378556"/>
          </a:xfrm>
        </p:grpSpPr>
        <p:pic>
          <p:nvPicPr>
            <p:cNvPr id="225" name="Research visualisation.jpeg"/>
            <p:cNvPicPr>
              <a:picLocks noChangeAspect="1"/>
            </p:cNvPicPr>
            <p:nvPr/>
          </p:nvPicPr>
          <p:blipFill>
            <a:blip r:embed="rId2"/>
            <a:srcRect t="28515" b="28515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26" name="Shape 226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8" name="Shape 228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0" name="Shape 230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create a communicative research visualisation using a set of data as inspiration. Focus on your own design problem, or follow the ‘Museum Visitor Experience’ brief (p.142). </a:t>
              </a:r>
            </a:p>
          </p:txBody>
        </p:sp>
        <p:sp>
          <p:nvSpPr>
            <p:cNvPr id="232" name="Shape 232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33" name="Shape 233"/>
            <p:cNvSpPr/>
            <p:nvPr/>
          </p:nvSpPr>
          <p:spPr>
            <a:xfrm>
              <a:off x="19353336" y="3484608"/>
              <a:ext cx="4868546" cy="1730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Pencils, coloured pens,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A3 paper,  </a:t>
              </a:r>
              <a:endParaRPr sz="1200" b="1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234" name="Shape 234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5" name="Shape 235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36" name="Shape 236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37" name="Shape 237"/>
            <p:cNvSpPr/>
            <p:nvPr/>
          </p:nvSpPr>
          <p:spPr>
            <a:xfrm>
              <a:off x="6438245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42" name="Shape 242"/>
            <p:cNvSpPr/>
            <p:nvPr/>
          </p:nvSpPr>
          <p:spPr>
            <a:xfrm>
              <a:off x="-11907" y="460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43" name="Shape 243"/>
            <p:cNvSpPr/>
            <p:nvPr/>
          </p:nvSpPr>
          <p:spPr>
            <a:xfrm rot="5400000">
              <a:off x="15518519" y="985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45" name="Shape 245"/>
            <p:cNvSpPr/>
            <p:nvPr/>
          </p:nvSpPr>
          <p:spPr>
            <a:xfrm>
              <a:off x="8240" y="3225128"/>
              <a:ext cx="14141028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48" name="Shape 248"/>
            <p:cNvSpPr/>
            <p:nvPr/>
          </p:nvSpPr>
          <p:spPr>
            <a:xfrm>
              <a:off x="1139827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50" name="Shape 250"/>
            <p:cNvSpPr/>
            <p:nvPr/>
          </p:nvSpPr>
          <p:spPr>
            <a:xfrm>
              <a:off x="16358308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51" name="Shape 251"/>
            <p:cNvSpPr/>
            <p:nvPr/>
          </p:nvSpPr>
          <p:spPr>
            <a:xfrm>
              <a:off x="18924460" y="12661177"/>
              <a:ext cx="4940174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Image Attribution: Matthew Fehlberg</a:t>
              </a:r>
            </a:p>
          </p:txBody>
        </p:sp>
        <p:sp>
          <p:nvSpPr>
            <p:cNvPr id="30" name="Shape 140">
              <a:extLst>
                <a:ext uri="{FF2B5EF4-FFF2-40B4-BE49-F238E27FC236}">
                  <a16:creationId xmlns:a16="http://schemas.microsoft.com/office/drawing/2014/main" id="{4D77775E-41EB-AA4A-8E49-FE8BDCDF14B4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" name="Shape 142">
              <a:extLst>
                <a:ext uri="{FF2B5EF4-FFF2-40B4-BE49-F238E27FC236}">
                  <a16:creationId xmlns:a16="http://schemas.microsoft.com/office/drawing/2014/main" id="{905B1FD7-D6F4-B140-A33B-DCAD54494D16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106</a:t>
              </a:r>
            </a:p>
          </p:txBody>
        </p:sp>
        <p:sp>
          <p:nvSpPr>
            <p:cNvPr id="32" name="Shape 144">
              <a:extLst>
                <a:ext uri="{FF2B5EF4-FFF2-40B4-BE49-F238E27FC236}">
                  <a16:creationId xmlns:a16="http://schemas.microsoft.com/office/drawing/2014/main" id="{1857685A-6797-3947-B19F-532C398D6556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" name="Shape 157">
              <a:extLst>
                <a:ext uri="{FF2B5EF4-FFF2-40B4-BE49-F238E27FC236}">
                  <a16:creationId xmlns:a16="http://schemas.microsoft.com/office/drawing/2014/main" id="{C1FE1744-9C4C-EF41-B0C1-0C7504CBE712}"/>
                </a:ext>
              </a:extLst>
            </p:cNvPr>
            <p:cNvSpPr/>
            <p:nvPr/>
          </p:nvSpPr>
          <p:spPr>
            <a:xfrm>
              <a:off x="504899" y="-269703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Research</a:t>
              </a:r>
            </a:p>
          </p:txBody>
        </p:sp>
        <p:sp>
          <p:nvSpPr>
            <p:cNvPr id="34" name="Shape 159">
              <a:extLst>
                <a:ext uri="{FF2B5EF4-FFF2-40B4-BE49-F238E27FC236}">
                  <a16:creationId xmlns:a16="http://schemas.microsoft.com/office/drawing/2014/main" id="{2E6C0130-72EE-5B47-A8C3-11A7FE8AD4D8}"/>
                </a:ext>
              </a:extLst>
            </p:cNvPr>
            <p:cNvSpPr/>
            <p:nvPr/>
          </p:nvSpPr>
          <p:spPr>
            <a:xfrm rot="5400000">
              <a:off x="13608000" y="3750289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" name="Shape 160">
              <a:extLst>
                <a:ext uri="{FF2B5EF4-FFF2-40B4-BE49-F238E27FC236}">
                  <a16:creationId xmlns:a16="http://schemas.microsoft.com/office/drawing/2014/main" id="{FBA6E126-7CD5-E949-82BD-BA663FB05799}"/>
                </a:ext>
              </a:extLst>
            </p:cNvPr>
            <p:cNvSpPr/>
            <p:nvPr/>
          </p:nvSpPr>
          <p:spPr>
            <a:xfrm>
              <a:off x="504899" y="2454935"/>
              <a:ext cx="13859010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6000" b="0" spc="-319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 err="1"/>
                <a:t>Visualisation</a:t>
              </a:r>
              <a:endParaRPr dirty="0"/>
            </a:p>
          </p:txBody>
        </p:sp>
      </p:grp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/>
          <p:nvPr/>
        </p:nvSpPr>
        <p:spPr>
          <a:xfrm>
            <a:off x="540163" y="10442288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68" name="Shape 268"/>
          <p:cNvSpPr/>
          <p:nvPr/>
        </p:nvSpPr>
        <p:spPr>
          <a:xfrm>
            <a:off x="5905190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269" name="Shape 269"/>
          <p:cNvSpPr/>
          <p:nvPr/>
        </p:nvSpPr>
        <p:spPr>
          <a:xfrm>
            <a:off x="20560482" y="10442288"/>
            <a:ext cx="2554258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77" name="Shape 277"/>
          <p:cNvSpPr/>
          <p:nvPr/>
        </p:nvSpPr>
        <p:spPr>
          <a:xfrm>
            <a:off x="10865222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80" name="Shape 280"/>
          <p:cNvSpPr/>
          <p:nvPr/>
        </p:nvSpPr>
        <p:spPr>
          <a:xfrm>
            <a:off x="15825252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99880FF-6F3E-744B-AF4B-984615707E70}"/>
              </a:ext>
            </a:extLst>
          </p:cNvPr>
          <p:cNvGrpSpPr/>
          <p:nvPr/>
        </p:nvGrpSpPr>
        <p:grpSpPr>
          <a:xfrm>
            <a:off x="-11907" y="-269703"/>
            <a:ext cx="24474866" cy="13378556"/>
            <a:chOff x="-11907" y="-269703"/>
            <a:chExt cx="24474866" cy="13378556"/>
          </a:xfrm>
        </p:grpSpPr>
        <p:pic>
          <p:nvPicPr>
            <p:cNvPr id="254" name="Research visualisation.jpeg"/>
            <p:cNvPicPr>
              <a:picLocks noChangeAspect="1"/>
            </p:cNvPicPr>
            <p:nvPr/>
          </p:nvPicPr>
          <p:blipFill>
            <a:blip r:embed="rId2"/>
            <a:srcRect t="28515" b="28515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55" name="Shape 255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7" name="Shape 257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9" name="Shape 259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create a communicative research visualisation using a set of data as inspiration. Focus on your own design problem, or follow the ‘Museum Visitor Experience’ brief (p.142). </a:t>
              </a:r>
            </a:p>
          </p:txBody>
        </p:sp>
        <p:sp>
          <p:nvSpPr>
            <p:cNvPr id="261" name="Shape 261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62" name="Shape 262"/>
            <p:cNvSpPr/>
            <p:nvPr/>
          </p:nvSpPr>
          <p:spPr>
            <a:xfrm>
              <a:off x="19353336" y="3484608"/>
              <a:ext cx="4868546" cy="1730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Pencils, coloured pens,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A3 paper,  </a:t>
              </a:r>
              <a:endParaRPr sz="1200" b="1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263" name="Shape 263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64" name="Shape 264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65" name="Shape 265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66" name="Shape 266"/>
            <p:cNvSpPr/>
            <p:nvPr/>
          </p:nvSpPr>
          <p:spPr>
            <a:xfrm>
              <a:off x="6438245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70" name="Shape 270"/>
            <p:cNvSpPr/>
            <p:nvPr/>
          </p:nvSpPr>
          <p:spPr>
            <a:xfrm>
              <a:off x="-11907" y="460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71" name="Shape 271"/>
            <p:cNvSpPr/>
            <p:nvPr/>
          </p:nvSpPr>
          <p:spPr>
            <a:xfrm rot="5400000">
              <a:off x="15518519" y="985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73" name="Shape 273"/>
            <p:cNvSpPr/>
            <p:nvPr/>
          </p:nvSpPr>
          <p:spPr>
            <a:xfrm>
              <a:off x="8240" y="3225128"/>
              <a:ext cx="14141028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76" name="Shape 276"/>
            <p:cNvSpPr/>
            <p:nvPr/>
          </p:nvSpPr>
          <p:spPr>
            <a:xfrm>
              <a:off x="1139827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78" name="Shape 278"/>
            <p:cNvSpPr/>
            <p:nvPr/>
          </p:nvSpPr>
          <p:spPr>
            <a:xfrm>
              <a:off x="16358308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79" name="Shape 279"/>
            <p:cNvSpPr/>
            <p:nvPr/>
          </p:nvSpPr>
          <p:spPr>
            <a:xfrm>
              <a:off x="18924460" y="12661177"/>
              <a:ext cx="4940174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Image Attribution: Matthew Fehlberg</a:t>
              </a:r>
            </a:p>
          </p:txBody>
        </p:sp>
        <p:sp>
          <p:nvSpPr>
            <p:cNvPr id="30" name="Shape 140">
              <a:extLst>
                <a:ext uri="{FF2B5EF4-FFF2-40B4-BE49-F238E27FC236}">
                  <a16:creationId xmlns:a16="http://schemas.microsoft.com/office/drawing/2014/main" id="{8BE86772-5716-DA40-918E-53BD57BEDA9A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" name="Shape 142">
              <a:extLst>
                <a:ext uri="{FF2B5EF4-FFF2-40B4-BE49-F238E27FC236}">
                  <a16:creationId xmlns:a16="http://schemas.microsoft.com/office/drawing/2014/main" id="{1F2E414A-2FE7-4F4B-89A7-0696B96AA10C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106</a:t>
              </a:r>
            </a:p>
          </p:txBody>
        </p:sp>
        <p:sp>
          <p:nvSpPr>
            <p:cNvPr id="32" name="Shape 144">
              <a:extLst>
                <a:ext uri="{FF2B5EF4-FFF2-40B4-BE49-F238E27FC236}">
                  <a16:creationId xmlns:a16="http://schemas.microsoft.com/office/drawing/2014/main" id="{43041EA9-1B0F-3446-93B7-8ABA29470318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" name="Shape 157">
              <a:extLst>
                <a:ext uri="{FF2B5EF4-FFF2-40B4-BE49-F238E27FC236}">
                  <a16:creationId xmlns:a16="http://schemas.microsoft.com/office/drawing/2014/main" id="{A75204A9-E204-DA47-9299-E87D78424D61}"/>
                </a:ext>
              </a:extLst>
            </p:cNvPr>
            <p:cNvSpPr/>
            <p:nvPr/>
          </p:nvSpPr>
          <p:spPr>
            <a:xfrm>
              <a:off x="504899" y="-269703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Research</a:t>
              </a:r>
            </a:p>
          </p:txBody>
        </p:sp>
        <p:sp>
          <p:nvSpPr>
            <p:cNvPr id="34" name="Shape 159">
              <a:extLst>
                <a:ext uri="{FF2B5EF4-FFF2-40B4-BE49-F238E27FC236}">
                  <a16:creationId xmlns:a16="http://schemas.microsoft.com/office/drawing/2014/main" id="{E1A49486-7FE8-DC4E-9351-4E6908227008}"/>
                </a:ext>
              </a:extLst>
            </p:cNvPr>
            <p:cNvSpPr/>
            <p:nvPr/>
          </p:nvSpPr>
          <p:spPr>
            <a:xfrm rot="5400000">
              <a:off x="13608000" y="3750289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" name="Shape 160">
              <a:extLst>
                <a:ext uri="{FF2B5EF4-FFF2-40B4-BE49-F238E27FC236}">
                  <a16:creationId xmlns:a16="http://schemas.microsoft.com/office/drawing/2014/main" id="{4A0FCF3A-A533-E24D-B35B-3E8C69CA4416}"/>
                </a:ext>
              </a:extLst>
            </p:cNvPr>
            <p:cNvSpPr/>
            <p:nvPr/>
          </p:nvSpPr>
          <p:spPr>
            <a:xfrm>
              <a:off x="504899" y="2454935"/>
              <a:ext cx="13859010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6000" b="0" spc="-319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 err="1"/>
                <a:t>Visualisation</a:t>
              </a:r>
              <a:endParaRPr dirty="0"/>
            </a:p>
          </p:txBody>
        </p:sp>
      </p:grpSp>
      <p:sp>
        <p:nvSpPr>
          <p:cNvPr id="281" name="Shape 281"/>
          <p:cNvSpPr/>
          <p:nvPr/>
        </p:nvSpPr>
        <p:spPr>
          <a:xfrm>
            <a:off x="19943726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99C72D8-CC60-4646-B528-D1E78857A313}"/>
              </a:ext>
            </a:extLst>
          </p:cNvPr>
          <p:cNvGrpSpPr/>
          <p:nvPr/>
        </p:nvGrpSpPr>
        <p:grpSpPr>
          <a:xfrm>
            <a:off x="-36937" y="-2011"/>
            <a:ext cx="24496471" cy="12569404"/>
            <a:chOff x="-36937" y="-2011"/>
            <a:chExt cx="24496471" cy="12569404"/>
          </a:xfrm>
        </p:grpSpPr>
        <p:pic>
          <p:nvPicPr>
            <p:cNvPr id="283" name="pasted-image.pdf"/>
            <p:cNvPicPr>
              <a:picLocks noChangeAspect="1"/>
            </p:cNvPicPr>
            <p:nvPr/>
          </p:nvPicPr>
          <p:blipFill>
            <a:blip r:embed="rId2"/>
            <a:srcRect l="57245" t="62662" r="8715"/>
            <a:stretch>
              <a:fillRect/>
            </a:stretch>
          </p:blipFill>
          <p:spPr>
            <a:xfrm>
              <a:off x="1587" y="-2011"/>
              <a:ext cx="24457947" cy="12569404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84" name="Shape 284"/>
            <p:cNvSpPr/>
            <p:nvPr/>
          </p:nvSpPr>
          <p:spPr>
            <a:xfrm>
              <a:off x="765506" y="1801174"/>
              <a:ext cx="11256646" cy="1692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>
              <a:lvl1pPr algn="l">
                <a:defRPr sz="10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Share your work!</a:t>
              </a:r>
            </a:p>
          </p:txBody>
        </p:sp>
        <p:sp>
          <p:nvSpPr>
            <p:cNvPr id="285" name="Shape 285"/>
            <p:cNvSpPr/>
            <p:nvPr/>
          </p:nvSpPr>
          <p:spPr>
            <a:xfrm>
              <a:off x="-36937" y="3546077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6" name="Shape 286"/>
            <p:cNvSpPr/>
            <p:nvPr/>
          </p:nvSpPr>
          <p:spPr>
            <a:xfrm>
              <a:off x="855906" y="4285057"/>
              <a:ext cx="18232196" cy="765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>
              <a:lvl1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Upload photos of your work:</a:t>
              </a:r>
            </a:p>
          </p:txBody>
        </p:sp>
        <p:sp>
          <p:nvSpPr>
            <p:cNvPr id="287" name="Shape 287"/>
            <p:cNvSpPr/>
            <p:nvPr/>
          </p:nvSpPr>
          <p:spPr>
            <a:xfrm>
              <a:off x="855906" y="5114881"/>
              <a:ext cx="18232196" cy="44989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Go to: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add URL here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Enter the password: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password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Upload a photo and caption of your work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Wait for moderation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View others’ ideas  </a:t>
              </a:r>
            </a:p>
          </p:txBody>
        </p:sp>
        <p:sp>
          <p:nvSpPr>
            <p:cNvPr id="288" name="Shape 288"/>
            <p:cNvSpPr/>
            <p:nvPr/>
          </p:nvSpPr>
          <p:spPr>
            <a:xfrm>
              <a:off x="765719" y="9722610"/>
              <a:ext cx="1823219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A note to facilitators: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Use this slide to give instructions for post-exercise sharing activities. These could take the form of facilitator-guided discussions, mini-presentations, or digital sharing via existing platforms (e.g. padlet) - as described here. Delete this paragraph when ready.</a:t>
              </a:r>
            </a:p>
          </p:txBody>
        </p:sp>
      </p:grp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5C0222C-E358-4645-AC72-8BB3D47146CA}"/>
              </a:ext>
            </a:extLst>
          </p:cNvPr>
          <p:cNvGrpSpPr/>
          <p:nvPr/>
        </p:nvGrpSpPr>
        <p:grpSpPr>
          <a:xfrm>
            <a:off x="-36937" y="720955"/>
            <a:ext cx="24457874" cy="13025113"/>
            <a:chOff x="-36937" y="720955"/>
            <a:chExt cx="24457874" cy="13025113"/>
          </a:xfrm>
        </p:grpSpPr>
        <p:pic>
          <p:nvPicPr>
            <p:cNvPr id="290" name="pasted-image.pdf"/>
            <p:cNvPicPr>
              <a:picLocks noChangeAspect="1"/>
            </p:cNvPicPr>
            <p:nvPr/>
          </p:nvPicPr>
          <p:blipFill>
            <a:blip r:embed="rId2"/>
            <a:srcRect l="27630"/>
            <a:stretch>
              <a:fillRect/>
            </a:stretch>
          </p:blipFill>
          <p:spPr>
            <a:xfrm rot="10800000">
              <a:off x="4304849" y="720955"/>
              <a:ext cx="20114295" cy="13021637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291" name="pasted-image.pdf"/>
            <p:cNvPicPr>
              <a:picLocks noChangeAspect="1"/>
            </p:cNvPicPr>
            <p:nvPr/>
          </p:nvPicPr>
          <p:blipFill>
            <a:blip r:embed="rId2"/>
            <a:srcRect t="33454" r="50402"/>
            <a:stretch>
              <a:fillRect/>
            </a:stretch>
          </p:blipFill>
          <p:spPr>
            <a:xfrm rot="10800000">
              <a:off x="-4557" y="6312722"/>
              <a:ext cx="11825051" cy="743334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92" name="Shape 292"/>
            <p:cNvSpPr/>
            <p:nvPr/>
          </p:nvSpPr>
          <p:spPr>
            <a:xfrm>
              <a:off x="-36937" y="12049959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93" name="Shape 293"/>
            <p:cNvSpPr/>
            <p:nvPr/>
          </p:nvSpPr>
          <p:spPr>
            <a:xfrm>
              <a:off x="975503" y="891390"/>
              <a:ext cx="3253868" cy="4778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/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Design.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Think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Make.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Break. 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Repeat.</a:t>
              </a:r>
            </a:p>
          </p:txBody>
        </p:sp>
        <p:sp>
          <p:nvSpPr>
            <p:cNvPr id="294" name="Shape 294"/>
            <p:cNvSpPr/>
            <p:nvPr/>
          </p:nvSpPr>
          <p:spPr>
            <a:xfrm>
              <a:off x="8634748" y="2755150"/>
              <a:ext cx="14424722" cy="260648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This work is licensed under a Creative Commons Attribution-</a:t>
              </a:r>
              <a:r>
                <a:rPr dirty="0" err="1"/>
                <a:t>NonCommercial</a:t>
              </a:r>
              <a:r>
                <a:rPr dirty="0"/>
                <a:t>-</a:t>
              </a:r>
              <a:r>
                <a:rPr dirty="0" err="1"/>
                <a:t>ShareAlike</a:t>
              </a:r>
              <a:r>
                <a:rPr dirty="0"/>
                <a:t> 4.0 International License. Designed by the authors of “Design. Think. Make. Break. Repeat. A Handbook of Methods” (BIS Publishers).</a:t>
              </a:r>
            </a:p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u="sng" dirty="0">
                  <a:solidFill>
                    <a:schemeClr val="bg1"/>
                  </a:solidFill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www.designthinkmakebreakrepeat.com</a:t>
              </a:r>
            </a:p>
          </p:txBody>
        </p:sp>
        <p:sp>
          <p:nvSpPr>
            <p:cNvPr id="295" name="Shape 295"/>
            <p:cNvSpPr/>
            <p:nvPr/>
          </p:nvSpPr>
          <p:spPr>
            <a:xfrm>
              <a:off x="746861" y="6774665"/>
              <a:ext cx="23078331" cy="4727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How to use these slides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These companion slides for the published book “Design Think Make Break Repeat: A Handbook of Methods”, support facilitation of the published exercises during workshops, tutorials or other guided design sessions. 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endParaRPr/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rPr b="1">
                  <a:latin typeface="Montserrat-BoldItalic"/>
                  <a:ea typeface="Montserrat-BoldItalic"/>
                  <a:cs typeface="Montserrat-BoldItalic"/>
                  <a:sym typeface="Montserrat-BoldItalic"/>
                </a:rPr>
                <a:t>Slide 1: Title.</a:t>
              </a:r>
              <a:r>
                <a:t> Introduce the method, using the description from the book.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2: Examples.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this slide to add your own images/examples of the method in use, or extra information.</a:t>
              </a:r>
              <a:r>
                <a:t>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3+: Steps.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one slide for each step of the method, to track timing and progress. The tip boxes can be used to offer extra guidance for specific steps, where needed.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4: Sharing.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Results of the exercise are shared and discussed, in an appropriate format.</a:t>
              </a:r>
            </a:p>
          </p:txBody>
        </p:sp>
        <p:sp>
          <p:nvSpPr>
            <p:cNvPr id="296" name="Shape 296"/>
            <p:cNvSpPr/>
            <p:nvPr/>
          </p:nvSpPr>
          <p:spPr>
            <a:xfrm>
              <a:off x="16322992" y="12661177"/>
              <a:ext cx="7541642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Slide design by: Hamish Henderson, Madeleine Borthwick</a:t>
              </a:r>
            </a:p>
          </p:txBody>
        </p:sp>
      </p:grp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748</Words>
  <Application>Microsoft Macintosh PowerPoint</Application>
  <PresentationFormat>Custom</PresentationFormat>
  <Paragraphs>124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22" baseType="lpstr">
      <vt:lpstr>Montserrat Bold</vt:lpstr>
      <vt:lpstr>Times</vt:lpstr>
      <vt:lpstr>Montserrat-BoldItalic</vt:lpstr>
      <vt:lpstr>Helvetica Neue Light</vt:lpstr>
      <vt:lpstr>Helvetica Neue Medium</vt:lpstr>
      <vt:lpstr>Helvetica Light</vt:lpstr>
      <vt:lpstr>Montserrat Medium</vt:lpstr>
      <vt:lpstr>Tw Cen MT</vt:lpstr>
      <vt:lpstr>Helvetica Neue Thin</vt:lpstr>
      <vt:lpstr>Helvetica Neue</vt:lpstr>
      <vt:lpstr>Montserrat-Italic</vt:lpstr>
      <vt:lpstr>Palatino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Robert Dongas</cp:lastModifiedBy>
  <cp:revision>6</cp:revision>
  <dcterms:modified xsi:type="dcterms:W3CDTF">2020-01-09T04:16:25Z</dcterms:modified>
</cp:coreProperties>
</file>